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0" r:id="rId1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3" Type="http://schemas.openxmlformats.org/officeDocument/2006/relationships/slide" Target="slides/slide5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E0B526A-2094-B9C2-B936-7261F656365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BA502F-3E35-4C28-8887-033A6BA1EA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54" name="Rectangle 2">
            <a:extLst>
              <a:ext uri="{FF2B5EF4-FFF2-40B4-BE49-F238E27FC236}">
                <a16:creationId xmlns:a16="http://schemas.microsoft.com/office/drawing/2014/main" id="{4F8D7ED0-F0C4-5C26-651F-D0784E836263}"/>
              </a:ext>
            </a:extLst>
          </p:cNvPr>
          <p:cNvSpPr>
            <a:spLocks noRot="1" noChangeArrowheads="1" noTextEdit="1"/>
          </p:cNvSpPr>
          <p:nvPr>
            <p:ph type="sldImg"/>
          </p:nvPr>
        </p:nvSpPr>
        <p:spPr>
          <a:ln/>
        </p:spPr>
      </p:sp>
      <p:sp>
        <p:nvSpPr>
          <p:cNvPr id="100355" name="Rectangle 3">
            <a:extLst>
              <a:ext uri="{FF2B5EF4-FFF2-40B4-BE49-F238E27FC236}">
                <a16:creationId xmlns:a16="http://schemas.microsoft.com/office/drawing/2014/main" id="{F7BA98B8-B7A0-3F8E-757F-E16A7D0E6BF3}"/>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5.xml"/></Relationships>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a:extLst>
              <a:ext uri="{FF2B5EF4-FFF2-40B4-BE49-F238E27FC236}">
                <a16:creationId xmlns:a16="http://schemas.microsoft.com/office/drawing/2014/main" id="{08088466-801C-42EA-82CB-A203CDCF9C8D}"/>
              </a:ext>
            </a:extLst>
          </p:cNvPr>
          <p:cNvSpPr txBox="1">
            <a:spLocks noChangeArrowheads="1"/>
          </p:cNvSpPr>
          <p:nvPr/>
        </p:nvSpPr>
        <p:spPr bwMode="auto">
          <a:xfrm>
            <a:off x="509588" y="1409700"/>
            <a:ext cx="2157412" cy="1819275"/>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8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Sunlight</a:t>
            </a:r>
          </a:p>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CO</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2</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 </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H</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2</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0, </a:t>
            </a:r>
          </a:p>
          <a:p>
            <a:pPr marL="0" marR="0" lvl="0" indent="0" algn="ctr" defTabSz="914400" rtl="0" eaLnBrk="1" fontAlgn="base" latinLnBrk="0" hangingPunct="1">
              <a:lnSpc>
                <a:spcPct val="8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Nutrients</a:t>
            </a:r>
          </a:p>
        </p:txBody>
      </p:sp>
      <p:sp>
        <p:nvSpPr>
          <p:cNvPr id="99331" name="Text Box 3">
            <a:extLst>
              <a:ext uri="{FF2B5EF4-FFF2-40B4-BE49-F238E27FC236}">
                <a16:creationId xmlns:a16="http://schemas.microsoft.com/office/drawing/2014/main" id="{7C39595F-02D6-5ECA-608F-BF60EC7411AE}"/>
              </a:ext>
            </a:extLst>
          </p:cNvPr>
          <p:cNvSpPr txBox="1">
            <a:spLocks noChangeArrowheads="1"/>
          </p:cNvSpPr>
          <p:nvPr/>
        </p:nvSpPr>
        <p:spPr bwMode="auto">
          <a:xfrm>
            <a:off x="3751263" y="2030413"/>
            <a:ext cx="1903412" cy="596900"/>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Biomass</a:t>
            </a:r>
          </a:p>
        </p:txBody>
      </p:sp>
      <p:sp>
        <p:nvSpPr>
          <p:cNvPr id="99332" name="Text Box 4">
            <a:extLst>
              <a:ext uri="{FF2B5EF4-FFF2-40B4-BE49-F238E27FC236}">
                <a16:creationId xmlns:a16="http://schemas.microsoft.com/office/drawing/2014/main" id="{25656C8A-304B-FBC0-C9F6-BF0254060B95}"/>
              </a:ext>
            </a:extLst>
          </p:cNvPr>
          <p:cNvSpPr txBox="1">
            <a:spLocks noChangeArrowheads="1"/>
          </p:cNvSpPr>
          <p:nvPr/>
        </p:nvSpPr>
        <p:spPr bwMode="auto">
          <a:xfrm>
            <a:off x="6684963" y="1790700"/>
            <a:ext cx="2173287" cy="1085850"/>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Chemical energy</a:t>
            </a:r>
          </a:p>
        </p:txBody>
      </p:sp>
      <p:sp>
        <p:nvSpPr>
          <p:cNvPr id="99333" name="AutoShape 5">
            <a:extLst>
              <a:ext uri="{FF2B5EF4-FFF2-40B4-BE49-F238E27FC236}">
                <a16:creationId xmlns:a16="http://schemas.microsoft.com/office/drawing/2014/main" id="{7AC150AC-88E3-E454-CB63-9B886909D13E}"/>
              </a:ext>
            </a:extLst>
          </p:cNvPr>
          <p:cNvSpPr>
            <a:spLocks noChangeArrowheads="1"/>
          </p:cNvSpPr>
          <p:nvPr/>
        </p:nvSpPr>
        <p:spPr bwMode="auto">
          <a:xfrm>
            <a:off x="2895600" y="2152650"/>
            <a:ext cx="674688" cy="300038"/>
          </a:xfrm>
          <a:prstGeom prst="rightArrow">
            <a:avLst>
              <a:gd name="adj1" fmla="val 50000"/>
              <a:gd name="adj2" fmla="val 562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4" name="AutoShape 6">
            <a:extLst>
              <a:ext uri="{FF2B5EF4-FFF2-40B4-BE49-F238E27FC236}">
                <a16:creationId xmlns:a16="http://schemas.microsoft.com/office/drawing/2014/main" id="{3BF1CA82-C072-D57E-7D75-5B6578661282}"/>
              </a:ext>
            </a:extLst>
          </p:cNvPr>
          <p:cNvSpPr>
            <a:spLocks noChangeArrowheads="1"/>
          </p:cNvSpPr>
          <p:nvPr/>
        </p:nvSpPr>
        <p:spPr bwMode="auto">
          <a:xfrm>
            <a:off x="5840413" y="2162175"/>
            <a:ext cx="674687" cy="300038"/>
          </a:xfrm>
          <a:prstGeom prst="rightArrow">
            <a:avLst>
              <a:gd name="adj1" fmla="val 50000"/>
              <a:gd name="adj2" fmla="val 562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5" name="Text Box 7">
            <a:extLst>
              <a:ext uri="{FF2B5EF4-FFF2-40B4-BE49-F238E27FC236}">
                <a16:creationId xmlns:a16="http://schemas.microsoft.com/office/drawing/2014/main" id="{4075B54F-A259-30F4-FAE0-F5CC4B52F324}"/>
              </a:ext>
            </a:extLst>
          </p:cNvPr>
          <p:cNvSpPr txBox="1">
            <a:spLocks noChangeArrowheads="1"/>
          </p:cNvSpPr>
          <p:nvPr/>
        </p:nvSpPr>
        <p:spPr bwMode="auto">
          <a:xfrm>
            <a:off x="381000" y="3900488"/>
            <a:ext cx="443865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Develop </a:t>
            </a:r>
            <a:r>
              <a:rPr kumimoji="0" lang="en-US" altLang="zh-CN" sz="2800" b="1"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energy</a:t>
            </a: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 plants that can use marginal </a:t>
            </a: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mn-cs"/>
              </a:rPr>
              <a:t>agricultural land, need less nutrients, water, and are easier to breakdown into simple sugars</a:t>
            </a:r>
            <a:endPar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9336" name="AutoShape 8">
            <a:extLst>
              <a:ext uri="{FF2B5EF4-FFF2-40B4-BE49-F238E27FC236}">
                <a16:creationId xmlns:a16="http://schemas.microsoft.com/office/drawing/2014/main" id="{8B2F3C06-1482-F1BE-DE44-FE3ACFA7A23C}"/>
              </a:ext>
            </a:extLst>
          </p:cNvPr>
          <p:cNvSpPr>
            <a:spLocks/>
          </p:cNvSpPr>
          <p:nvPr/>
        </p:nvSpPr>
        <p:spPr bwMode="auto">
          <a:xfrm rot="-5400000">
            <a:off x="5766781" y="771392"/>
            <a:ext cx="509587" cy="3733800"/>
          </a:xfrm>
          <a:prstGeom prst="rightBrace">
            <a:avLst>
              <a:gd name="adj1" fmla="val 104310"/>
              <a:gd name="adj2" fmla="val 65394"/>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7" name="Text Box 9">
            <a:extLst>
              <a:ext uri="{FF2B5EF4-FFF2-40B4-BE49-F238E27FC236}">
                <a16:creationId xmlns:a16="http://schemas.microsoft.com/office/drawing/2014/main" id="{046CF644-43D4-784F-F727-8BC183AC4C4D}"/>
              </a:ext>
            </a:extLst>
          </p:cNvPr>
          <p:cNvSpPr txBox="1">
            <a:spLocks noChangeArrowheads="1"/>
          </p:cNvSpPr>
          <p:nvPr/>
        </p:nvSpPr>
        <p:spPr bwMode="auto">
          <a:xfrm>
            <a:off x="838200" y="228600"/>
            <a:ext cx="7696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600" b="0" i="0" u="none" strike="noStrike" kern="120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cs typeface="Arial" panose="020B0604020202020204" pitchFamily="34" charset="0"/>
              </a:rPr>
              <a:t>Sunlight to energy via Bio-mass</a:t>
            </a:r>
          </a:p>
        </p:txBody>
      </p:sp>
      <p:grpSp>
        <p:nvGrpSpPr>
          <p:cNvPr id="99338" name="Group 10">
            <a:extLst>
              <a:ext uri="{FF2B5EF4-FFF2-40B4-BE49-F238E27FC236}">
                <a16:creationId xmlns:a16="http://schemas.microsoft.com/office/drawing/2014/main" id="{5D44795C-4293-3670-6C86-064086636913}"/>
              </a:ext>
            </a:extLst>
          </p:cNvPr>
          <p:cNvGrpSpPr>
            <a:grpSpLocks/>
          </p:cNvGrpSpPr>
          <p:nvPr/>
        </p:nvGrpSpPr>
        <p:grpSpPr bwMode="auto">
          <a:xfrm>
            <a:off x="4800600" y="3384550"/>
            <a:ext cx="4038600" cy="2257425"/>
            <a:chOff x="3024" y="2160"/>
            <a:chExt cx="2544" cy="1422"/>
          </a:xfrm>
        </p:grpSpPr>
        <p:sp>
          <p:nvSpPr>
            <p:cNvPr id="99339" name="AutoShape 11">
              <a:extLst>
                <a:ext uri="{FF2B5EF4-FFF2-40B4-BE49-F238E27FC236}">
                  <a16:creationId xmlns:a16="http://schemas.microsoft.com/office/drawing/2014/main" id="{F7BDBDA4-672A-35B4-674F-2BBCC048EA88}"/>
                </a:ext>
              </a:extLst>
            </p:cNvPr>
            <p:cNvSpPr>
              <a:spLocks/>
            </p:cNvSpPr>
            <p:nvPr/>
          </p:nvSpPr>
          <p:spPr bwMode="auto">
            <a:xfrm rot="-5400000">
              <a:off x="4183" y="1097"/>
              <a:ext cx="321" cy="2448"/>
            </a:xfrm>
            <a:prstGeom prst="rightBrace">
              <a:avLst>
                <a:gd name="adj1" fmla="val 108567"/>
                <a:gd name="adj2" fmla="val 33028"/>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40" name="Text Box 12">
              <a:extLst>
                <a:ext uri="{FF2B5EF4-FFF2-40B4-BE49-F238E27FC236}">
                  <a16:creationId xmlns:a16="http://schemas.microsoft.com/office/drawing/2014/main" id="{3F96BDEC-F546-5673-C385-33E5DC4D69E2}"/>
                </a:ext>
              </a:extLst>
            </p:cNvPr>
            <p:cNvSpPr txBox="1">
              <a:spLocks noChangeArrowheads="1"/>
            </p:cNvSpPr>
            <p:nvPr/>
          </p:nvSpPr>
          <p:spPr bwMode="auto">
            <a:xfrm>
              <a:off x="3024" y="2448"/>
              <a:ext cx="2544"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t>Improved conversion of cellulose into fuel.</a:t>
              </a:r>
              <a:b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br>
              <a: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t>New organisms for biomass conversion.</a:t>
              </a:r>
            </a:p>
          </p:txBody>
        </p:sp>
      </p:gr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